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72" r:id="rId4"/>
    <p:sldId id="269" r:id="rId5"/>
    <p:sldId id="270" r:id="rId6"/>
    <p:sldId id="271" r:id="rId7"/>
    <p:sldId id="273" r:id="rId8"/>
    <p:sldId id="274" r:id="rId9"/>
    <p:sldId id="275" r:id="rId10"/>
    <p:sldId id="276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44A"/>
    <a:srgbClr val="374D81"/>
    <a:srgbClr val="FFC000"/>
    <a:srgbClr val="9EC979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3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niveaux de langue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39CF4065-1E24-430B-931F-40054997B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627" y="590454"/>
            <a:ext cx="8596668" cy="190281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BD788A9B-1D57-49B7-B134-D33CC73341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9718146"/>
              </p:ext>
            </p:extLst>
          </p:nvPr>
        </p:nvGraphicFramePr>
        <p:xfrm>
          <a:off x="1169081" y="2731993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Ça m’agace! Ça m’exaspère!</a:t>
                      </a:r>
                    </a:p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400" dirty="0">
                          <a:solidFill>
                            <a:srgbClr val="F4944A"/>
                          </a:solidFill>
                        </a:rPr>
                        <a:t>Je souffre du ventre.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Ça m’énerve !</a:t>
                      </a:r>
                      <a:br>
                        <a:rPr lang="fr-FR" sz="2400" dirty="0">
                          <a:solidFill>
                            <a:srgbClr val="00B050"/>
                          </a:solidFill>
                        </a:rPr>
                      </a:br>
                      <a:r>
                        <a:rPr lang="fr-FR" sz="2400" dirty="0">
                          <a:solidFill>
                            <a:srgbClr val="F4944A"/>
                          </a:solidFill>
                        </a:rPr>
                        <a:t>J’ai mal au ventre.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Ça me saoule !</a:t>
                      </a:r>
                      <a:br>
                        <a:rPr lang="fr-FR" sz="2400" dirty="0">
                          <a:solidFill>
                            <a:srgbClr val="00B050"/>
                          </a:solidFill>
                        </a:rPr>
                      </a:br>
                      <a:r>
                        <a:rPr lang="fr-FR" sz="2400" dirty="0">
                          <a:solidFill>
                            <a:srgbClr val="F4944A"/>
                          </a:solidFill>
                        </a:rPr>
                        <a:t>J’ai mal au bide.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BA307196-CAC2-4195-A120-00D19E5E7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509" y="4528249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8332592-4AC7-472B-A23A-4524AD6824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474" y="4698328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47F9EC4-E013-4659-B452-6DD982DAF91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018454" y="4637869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95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Rappel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graphicFrame>
        <p:nvGraphicFramePr>
          <p:cNvPr id="14" name="Tableau 6">
            <a:extLst>
              <a:ext uri="{FF2B5EF4-FFF2-40B4-BE49-F238E27FC236}">
                <a16:creationId xmlns:a16="http://schemas.microsoft.com/office/drawing/2014/main" id="{0FB96A11-E725-4A3E-9696-FB34C4D072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6601713"/>
              </p:ext>
            </p:extLst>
          </p:nvPr>
        </p:nvGraphicFramePr>
        <p:xfrm>
          <a:off x="1118511" y="2051494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rebuchet MS"/>
                          <a:cs typeface="Trebuchet MS"/>
                        </a:rPr>
                        <a:t>Le langage</a:t>
                      </a:r>
                      <a:r>
                        <a:rPr sz="1800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que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l’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utilise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ur 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ontrer</a:t>
                      </a:r>
                      <a:r>
                        <a:rPr sz="1800" spc="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son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re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sp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ect,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la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gage t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ès po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i.</a:t>
                      </a: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rebuchet MS"/>
                          <a:cs typeface="Trebuchet MS"/>
                        </a:rPr>
                        <a:t>Le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langage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t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us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les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j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urs, </a:t>
                      </a:r>
                      <a:r>
                        <a:rPr lang="fr-FR" sz="1800" spc="0" dirty="0">
                          <a:latin typeface="Trebuchet MS"/>
                          <a:cs typeface="Trebuchet MS"/>
                        </a:rPr>
                        <a:t>on l’utilise à l’école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 par exe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ple.</a:t>
                      </a: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rebuchet MS"/>
                          <a:cs typeface="Trebuchet MS"/>
                        </a:rPr>
                        <a:t>Le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langage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avec des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ro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ts par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fo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is,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qu’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n n’utilise p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à l’éc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le.</a:t>
                      </a: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8" name="Image 17">
            <a:extLst>
              <a:ext uri="{FF2B5EF4-FFF2-40B4-BE49-F238E27FC236}">
                <a16:creationId xmlns:a16="http://schemas.microsoft.com/office/drawing/2014/main" id="{4B9E6E4B-F789-4ED4-B9E4-802A80ACC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0018" y="3832683"/>
            <a:ext cx="1557528" cy="155752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03E1C12-60A8-4C35-B0C3-22111943D2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497" y="4138255"/>
            <a:ext cx="1688226" cy="121736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CA64BB5-DF9A-49FC-8658-56CE4EE6583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7879661" y="3945024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99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AB62CB1D-53D0-49CF-A26F-B294BBB19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404" y="1109998"/>
            <a:ext cx="8596668" cy="205483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Ecris à quel niveau de langue appartiennent les phrases :</a:t>
            </a:r>
            <a:br>
              <a:rPr lang="fr-FR" sz="2000" dirty="0"/>
            </a:br>
            <a:r>
              <a:rPr kumimoji="0" lang="fr-FR" sz="3100" b="0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CE1 : J’ai paumé mes godasses.</a:t>
            </a:r>
            <a:br>
              <a:rPr lang="fr-FR" sz="2000" dirty="0">
                <a:solidFill>
                  <a:srgbClr val="F4944A"/>
                </a:solidFill>
              </a:rPr>
            </a:br>
            <a:r>
              <a:rPr lang="fr-FR" sz="3100" dirty="0">
                <a:solidFill>
                  <a:srgbClr val="00B050"/>
                </a:solidFill>
              </a:rPr>
              <a:t>CE2 : Louna a égaré les clés de sa demeure.</a:t>
            </a:r>
            <a:br>
              <a:rPr lang="fr-FR" sz="3100" dirty="0">
                <a:solidFill>
                  <a:srgbClr val="16BA9B"/>
                </a:solidFill>
              </a:rPr>
            </a:br>
            <a:br>
              <a:rPr lang="fr-FR" sz="2400" dirty="0">
                <a:solidFill>
                  <a:srgbClr val="7030A0"/>
                </a:solidFill>
              </a:rPr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B4A83498-7E3D-4718-97AD-2611AA0DB9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1760391"/>
              </p:ext>
            </p:extLst>
          </p:nvPr>
        </p:nvGraphicFramePr>
        <p:xfrm>
          <a:off x="866597" y="3523099"/>
          <a:ext cx="9371013" cy="248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C35C56AA-4D9D-4173-8521-E388733205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9616" y="4231276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F62D542-6059-45FD-B81A-5E57B6275C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990" y="4571435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8B0C1DB-1064-4925-B52F-6621B339B6A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7763482" y="4343617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2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3">
            <a:extLst>
              <a:ext uri="{FF2B5EF4-FFF2-40B4-BE49-F238E27FC236}">
                <a16:creationId xmlns:a16="http://schemas.microsoft.com/office/drawing/2014/main" id="{BE65B438-A232-406B-B1F1-5E3FC9A94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999" y="587389"/>
            <a:ext cx="8596668" cy="190281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  <a:endParaRPr lang="fr-FR" sz="3200" dirty="0">
              <a:solidFill>
                <a:srgbClr val="16BA9B"/>
              </a:solidFill>
            </a:endParaRPr>
          </a:p>
        </p:txBody>
      </p:sp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4C8EFD42-003D-4345-A4F2-15C86CA97D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134570"/>
              </p:ext>
            </p:extLst>
          </p:nvPr>
        </p:nvGraphicFramePr>
        <p:xfrm>
          <a:off x="1083331" y="2356066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00B050"/>
                          </a:solidFill>
                        </a:rPr>
                        <a:t>Louna a égaré les clés de sa demeure.</a:t>
                      </a:r>
                      <a:endParaRPr lang="fr-FR" sz="2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lang="fr-FR" sz="2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4944A"/>
                          </a:solidFill>
                        </a:rPr>
                        <a:t>J’ai paumé mes godasses.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2A9A38C4-E4DA-4EA0-97D2-3AB125D832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1759" y="4152322"/>
            <a:ext cx="1557528" cy="155752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8C9DEC4-A8F8-4490-9FFF-3D1D11FD9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24" y="4322401"/>
            <a:ext cx="1688226" cy="121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60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8CC450BE-F545-49DA-8BE1-1D653CBEB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1878" y="733339"/>
            <a:ext cx="8596668" cy="1902811"/>
          </a:xfrm>
        </p:spPr>
        <p:txBody>
          <a:bodyPr>
            <a:normAutofit fontScale="90000"/>
          </a:bodyPr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Ecris à quel niveau de langue appartiennent les phrases :</a:t>
            </a:r>
            <a:b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br>
              <a:rPr lang="fr-FR" sz="2000" dirty="0"/>
            </a:br>
            <a:r>
              <a:rPr kumimoji="0" lang="fr-FR" sz="3100" b="0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CE1 : Eteins la lumière !</a:t>
            </a:r>
            <a:br>
              <a:rPr kumimoji="0" lang="fr-FR" sz="3100" b="0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br>
              <a:rPr lang="fr-FR" sz="2000" dirty="0"/>
            </a:br>
            <a:r>
              <a:rPr lang="fr-FR" sz="3100" dirty="0">
                <a:solidFill>
                  <a:srgbClr val="00B050"/>
                </a:solidFill>
              </a:rPr>
              <a:t>CE2 : Il faut se grouiller, nous allons louper le train.</a:t>
            </a:r>
            <a:br>
              <a:rPr lang="fr-FR" sz="3100" dirty="0">
                <a:solidFill>
                  <a:srgbClr val="16BA9B"/>
                </a:solidFill>
              </a:rPr>
            </a:br>
            <a:endParaRPr lang="fr-FR" sz="3100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9163B6E3-2389-44D3-8302-D9B5EBE39D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509519"/>
              </p:ext>
            </p:extLst>
          </p:nvPr>
        </p:nvGraphicFramePr>
        <p:xfrm>
          <a:off x="1083331" y="3741465"/>
          <a:ext cx="9371013" cy="248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8609E3EF-8399-46C3-81A1-8FD59869F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7472" y="4501054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D530E90-CDA6-4647-9E39-7AE168E2BC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24" y="4671133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C523F81-DAEB-4767-863A-1BB244EBD50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7892207" y="4557223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13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7F63CD98-06CC-4028-B5CE-D9FE8D8EE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627" y="587389"/>
            <a:ext cx="8596668" cy="190281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  <a:br>
              <a:rPr lang="fr-FR" dirty="0"/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365384A4-0025-4059-8EE0-B71EEC7E1C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592265"/>
              </p:ext>
            </p:extLst>
          </p:nvPr>
        </p:nvGraphicFramePr>
        <p:xfrm>
          <a:off x="1160203" y="2187390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lang="fr-FR" sz="1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4944A"/>
                          </a:solidFill>
                        </a:rPr>
                        <a:t>Eteins la lumière !</a:t>
                      </a:r>
                      <a:br>
                        <a:rPr lang="fr-FR" sz="2800" dirty="0">
                          <a:solidFill>
                            <a:srgbClr val="F4944A"/>
                          </a:solidFill>
                        </a:rPr>
                      </a:br>
                      <a:endParaRPr lang="fr-FR" sz="2800" dirty="0">
                        <a:solidFill>
                          <a:srgbClr val="F4944A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Il faut se grouiller, nous allons louper le train.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F8067742-E704-431C-963A-107E77B849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8631" y="3983646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AB024D3-74ED-48EF-B418-A0BB544864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596" y="4153725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8DE357D-8B2A-43C9-BF80-049B78C2B5E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002126" y="4090201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5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F9490571-93AB-4598-A783-DDDDB089C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105" y="1144512"/>
            <a:ext cx="8596668" cy="1902811"/>
          </a:xfrm>
        </p:spPr>
        <p:txBody>
          <a:bodyPr>
            <a:normAutofit fontScale="90000"/>
          </a:bodyPr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Ecris à quel niveau de langue appartiennent les phrases :</a:t>
            </a:r>
            <a:b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br>
              <a:rPr lang="fr-FR" sz="2400" dirty="0">
                <a:solidFill>
                  <a:srgbClr val="7030A0"/>
                </a:solidFill>
              </a:rPr>
            </a:b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CE1 : Je suis en retard.</a:t>
            </a:r>
            <a:b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br>
              <a:rPr lang="fr-FR" sz="2400" dirty="0">
                <a:solidFill>
                  <a:srgbClr val="7030A0"/>
                </a:solidFill>
              </a:rPr>
            </a:br>
            <a:r>
              <a:rPr lang="fr-FR" dirty="0">
                <a:solidFill>
                  <a:srgbClr val="00B050"/>
                </a:solidFill>
              </a:rPr>
              <a:t>CE2 : J’en ai assez, je m’en vais.</a:t>
            </a:r>
            <a:br>
              <a:rPr lang="fr-FR" dirty="0">
                <a:solidFill>
                  <a:srgbClr val="16BA9B"/>
                </a:solidFill>
              </a:rPr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95C4A54C-A676-4E2E-8619-2FA4EF9A70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8418314"/>
              </p:ext>
            </p:extLst>
          </p:nvPr>
        </p:nvGraphicFramePr>
        <p:xfrm>
          <a:off x="1242558" y="3961892"/>
          <a:ext cx="9371013" cy="248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7F1CF8C4-8D4E-42DB-9D48-5A1C8C24F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2312" y="4691690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DBD7E0D-BE55-46A4-A021-8810C13168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951" y="4861769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EFC524F-9C11-45A3-916E-417C00C766C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145990" y="4691690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3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845BADC6-F80C-415B-ACA2-B08979114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627" y="620168"/>
            <a:ext cx="8596668" cy="1902811"/>
          </a:xfrm>
        </p:spPr>
        <p:txBody>
          <a:bodyPr>
            <a:normAutofit/>
          </a:bodyPr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Correction</a:t>
            </a:r>
            <a:b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58E4422B-2C96-4D98-BFD0-3089269355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7912524"/>
              </p:ext>
            </p:extLst>
          </p:nvPr>
        </p:nvGraphicFramePr>
        <p:xfrm>
          <a:off x="1169081" y="2051494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lang="fr-FR" sz="1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400" b="0" dirty="0">
                          <a:solidFill>
                            <a:srgbClr val="00B050"/>
                          </a:solidFill>
                        </a:rPr>
                        <a:t>J’en ai assez, je m’en vais.</a:t>
                      </a:r>
                      <a:br>
                        <a:rPr lang="fr-FR" sz="2400" b="0" dirty="0">
                          <a:solidFill>
                            <a:srgbClr val="00B050"/>
                          </a:solidFill>
                        </a:rPr>
                      </a:br>
                      <a:r>
                        <a:rPr lang="fr-FR" sz="2400" b="0" dirty="0">
                          <a:solidFill>
                            <a:srgbClr val="F4944A"/>
                          </a:solidFill>
                        </a:rPr>
                        <a:t>Je suis en retard.</a:t>
                      </a:r>
                      <a:endParaRPr lang="fr-FR" sz="2000" b="0" dirty="0">
                        <a:solidFill>
                          <a:srgbClr val="F4944A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lang="fr-FR" sz="1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C9EF791D-9E44-43C0-AB29-067DEA314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509" y="3847750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FF3272F-3ECA-4A75-8AEB-0D38346916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474" y="4017829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CA15EF2-D6EA-485E-AF16-FD1174F4BDB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7879661" y="3945024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4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72C5A3D3-6B95-461B-91C6-0382FA224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355" y="1267888"/>
            <a:ext cx="8596668" cy="2000436"/>
          </a:xfrm>
        </p:spPr>
        <p:txBody>
          <a:bodyPr>
            <a:normAutofit fontScale="90000"/>
          </a:bodyPr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-Ecris à quel niveau de langue appartiennent les phrases.</a:t>
            </a:r>
            <a:b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-</a:t>
            </a:r>
            <a:r>
              <a:rPr lang="fr-FR" b="1" dirty="0">
                <a:solidFill>
                  <a:srgbClr val="374D81"/>
                </a:solidFill>
              </a:rPr>
              <a:t>Transpose dans les autres langages.</a:t>
            </a:r>
            <a:br>
              <a:rPr lang="fr-FR" b="1" dirty="0">
                <a:solidFill>
                  <a:srgbClr val="374D81"/>
                </a:solidFill>
              </a:rPr>
            </a:br>
            <a:br>
              <a:rPr lang="fr-FR" sz="2000" b="1" dirty="0">
                <a:solidFill>
                  <a:srgbClr val="374D81"/>
                </a:solidFill>
              </a:rPr>
            </a:b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CE1 : J’ai mal au bide.</a:t>
            </a:r>
            <a:br>
              <a:rPr lang="fr-FR" sz="3600" dirty="0">
                <a:solidFill>
                  <a:srgbClr val="F4944A"/>
                </a:solidFill>
                <a:latin typeface="+mn-lt"/>
              </a:rPr>
            </a:br>
            <a:r>
              <a:rPr lang="fr-FR" sz="3600" dirty="0">
                <a:solidFill>
                  <a:srgbClr val="00B050"/>
                </a:solidFill>
                <a:latin typeface="+mn-lt"/>
              </a:rPr>
              <a:t>CE2 : Ça me saoule !</a:t>
            </a:r>
            <a:br>
              <a:rPr lang="fr-FR" sz="3600" dirty="0">
                <a:solidFill>
                  <a:srgbClr val="16BA9B"/>
                </a:solidFill>
                <a:latin typeface="+mn-lt"/>
              </a:rPr>
            </a:br>
            <a:br>
              <a:rPr lang="fr-FR" sz="2400" dirty="0">
                <a:solidFill>
                  <a:srgbClr val="7030A0"/>
                </a:solidFill>
              </a:rPr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3BEFC813-CF51-4281-8986-C5EE8EF82E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2680008"/>
              </p:ext>
            </p:extLst>
          </p:nvPr>
        </p:nvGraphicFramePr>
        <p:xfrm>
          <a:off x="1316487" y="3644136"/>
          <a:ext cx="9371013" cy="248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F09248AE-EC35-4500-845F-289299653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4916" y="4330684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B8DB3F4-931C-4566-ABB6-E78E9B4D8D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881" y="4500763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B4229CD-88D4-4799-B8CA-3DE9DCE6BED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241544" y="4386853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30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342</Words>
  <Application>Microsoft Office PowerPoint</Application>
  <PresentationFormat>Grand écran</PresentationFormat>
  <Paragraphs>63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Trebuchet MS</vt:lpstr>
      <vt:lpstr>Thème Office</vt:lpstr>
      <vt:lpstr>Rituel 3</vt:lpstr>
      <vt:lpstr>Rappel</vt:lpstr>
      <vt:lpstr>Ecris à quel niveau de langue appartiennent les phrases : CE1 : J’ai paumé mes godasses. CE2 : Louna a égaré les clés de sa demeure.  </vt:lpstr>
      <vt:lpstr>Correction</vt:lpstr>
      <vt:lpstr>Ecris à quel niveau de langue appartiennent les phrases :  CE1 : Eteins la lumière !  CE2 : Il faut se grouiller, nous allons louper le train. </vt:lpstr>
      <vt:lpstr>Correction </vt:lpstr>
      <vt:lpstr>Ecris à quel niveau de langue appartiennent les phrases :  CE1 : Je suis en retard.  CE2 : J’en ai assez, je m’en vais. </vt:lpstr>
      <vt:lpstr>Correction </vt:lpstr>
      <vt:lpstr>-Ecris à quel niveau de langue appartiennent les phrases. -Transpose dans les autres langages.  CE1 : J’ai mal au bide. CE2 : Ça me saoule ! 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2022-03-30T13:05:04Z</dcterms:modified>
</cp:coreProperties>
</file>